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8" r:id="rId7"/>
    <p:sldId id="267" r:id="rId8"/>
    <p:sldId id="264" r:id="rId9"/>
    <p:sldId id="269" r:id="rId10"/>
    <p:sldId id="270" r:id="rId11"/>
    <p:sldId id="271" r:id="rId12"/>
    <p:sldId id="274" r:id="rId13"/>
    <p:sldId id="276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44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72032-A37B-4A5B-8218-6B78784865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4C03B-4D7C-4038-883D-29C13AF914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F2BCD-0E70-4AD2-802C-8650D18DE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0ABA6-0442-43A5-A5CA-B081A6ED00EB}" type="datetimeFigureOut">
              <a:rPr lang="en-CA" smtClean="0"/>
              <a:t>2021-03-04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8FBEC-2ED7-4DBC-9935-0D1889D00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D839E-EF19-4A6C-BA90-7CBC298A8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FD6B-75A9-4176-84D9-2CF485A670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296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02161-545F-4C7F-9060-57ED14F06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1C4D8B-5775-402F-9747-D0804C2EC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6E7C6-7768-473F-B733-15834BF4A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0ABA6-0442-43A5-A5CA-B081A6ED00EB}" type="datetimeFigureOut">
              <a:rPr lang="en-CA" smtClean="0"/>
              <a:t>2021-03-04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BCE6A-F2C5-4BD3-A1F0-5117E1960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B73F1-CB31-46B0-B2C8-4FBD1BD44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FD6B-75A9-4176-84D9-2CF485A670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4051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C5BCA2-6E0E-4217-AC4D-AED46E8D22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E33D71-3EBA-45FD-9B61-28E70B839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B9F7E-F32D-4B91-8AFC-DBCEDBF07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0ABA6-0442-43A5-A5CA-B081A6ED00EB}" type="datetimeFigureOut">
              <a:rPr lang="en-CA" smtClean="0"/>
              <a:t>2021-03-04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0A46C-4EA6-40E9-9DE6-E3111040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D6C0-06F0-494A-BEDF-2921869F4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FD6B-75A9-4176-84D9-2CF485A670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6738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1886D-C989-452D-B79A-88E3936F9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60EB2-E63F-46D9-90C2-590444531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22EB2-2CAB-4BCE-8DF1-04CBEB700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0ABA6-0442-43A5-A5CA-B081A6ED00EB}" type="datetimeFigureOut">
              <a:rPr lang="en-CA" smtClean="0"/>
              <a:t>2021-03-04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AAF0C-26ED-4447-8416-2368209F8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A0D71-DCFF-4CF4-951F-013670CE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FD6B-75A9-4176-84D9-2CF485A670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6832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C7B23-D330-4FDB-A42F-437D97B4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F033D-31AC-4C93-A545-5EAD14380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3F5B7-DB44-4B79-BB82-92A7A3F3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0ABA6-0442-43A5-A5CA-B081A6ED00EB}" type="datetimeFigureOut">
              <a:rPr lang="en-CA" smtClean="0"/>
              <a:t>2021-03-04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26872-3679-48A8-8250-8C6B7D6B2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30518-7030-4FF3-A1EC-B43A938E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FD6B-75A9-4176-84D9-2CF485A670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9287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4C07-A1DE-43F8-9D06-79F0BF295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DE9FE-5914-4669-9630-4649FBE763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D0E06-808F-404F-AF09-67E14D52B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7C3C1-0DC4-4A64-BBCA-176346FBF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0ABA6-0442-43A5-A5CA-B081A6ED00EB}" type="datetimeFigureOut">
              <a:rPr lang="en-CA" smtClean="0"/>
              <a:t>2021-03-04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DC420-5833-4EF9-89D4-E05362D1A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BF879-DD31-4C49-928E-01B0C7A6F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FD6B-75A9-4176-84D9-2CF485A670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5352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902BA-859A-4D52-B870-07FD6100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9F3F2-1667-4915-870E-4E691D416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53BFB-6C6D-4383-92E0-CAB26F204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68324-2680-4544-A2A8-06B6C7401A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E857E3-3ADB-4981-901E-5C08824B2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E7DD5B-DF14-4C27-8050-89F683296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0ABA6-0442-43A5-A5CA-B081A6ED00EB}" type="datetimeFigureOut">
              <a:rPr lang="en-CA" smtClean="0"/>
              <a:t>2021-03-04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9D3169-3975-4ED0-AC36-CBCE6134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5AACDC-A02B-4599-9B9C-40F601308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FD6B-75A9-4176-84D9-2CF485A670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5704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0B3F6-4336-4418-A873-47944D6F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45767E-F929-47F3-BAD5-D47F2F230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0ABA6-0442-43A5-A5CA-B081A6ED00EB}" type="datetimeFigureOut">
              <a:rPr lang="en-CA" smtClean="0"/>
              <a:t>2021-03-04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E25210-413E-4547-8C6C-FA3CD18CD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7C0F9F-FBF7-423E-BF5F-B20769E6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FD6B-75A9-4176-84D9-2CF485A670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488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57992C-C3DA-423B-949D-77AD253E4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0ABA6-0442-43A5-A5CA-B081A6ED00EB}" type="datetimeFigureOut">
              <a:rPr lang="en-CA" smtClean="0"/>
              <a:t>2021-03-04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02F1E3-B171-4E55-B1AB-45BC1B3AF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8E208-5D0E-4F41-85FD-FC98AEA96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FD6B-75A9-4176-84D9-2CF485A670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0516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3A592-5606-4F92-9E68-AEA3A5987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5AC99-6AC7-48CE-8BCA-F0014645B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C1477-0DA5-4611-B327-C41402DF0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28978-540B-4608-B034-CA08206B5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0ABA6-0442-43A5-A5CA-B081A6ED00EB}" type="datetimeFigureOut">
              <a:rPr lang="en-CA" smtClean="0"/>
              <a:t>2021-03-04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17A6C7-6BF7-40AC-8C25-C17E33520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D2C58-92FD-4891-B773-02ADBA70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FD6B-75A9-4176-84D9-2CF485A670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860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5805-1058-4991-8C30-18E918EA3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0922CD-EE4F-43EE-B77C-DDB8F3E0DA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0A97DD-5343-4309-8CB0-767E4227F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B1F236-291D-4536-AFEF-25EE1C18C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0ABA6-0442-43A5-A5CA-B081A6ED00EB}" type="datetimeFigureOut">
              <a:rPr lang="en-CA" smtClean="0"/>
              <a:t>2021-03-04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CA66E-507D-45C9-81D7-B60E9BB47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77A27-821F-4846-946D-5FC2AA24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CFD6B-75A9-4176-84D9-2CF485A670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1728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B3F25E-DB4B-4B8C-B765-71E5C3146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BE7AF-37CB-420F-87A8-D7777D906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37260-8714-448E-8830-961A639605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0ABA6-0442-43A5-A5CA-B081A6ED00EB}" type="datetimeFigureOut">
              <a:rPr lang="en-CA" smtClean="0"/>
              <a:t>2021-03-04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5CFC8-406C-4FD4-89B2-E667DE03B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D25CE-FFF9-4042-B3C3-83BEA3EE5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CFD6B-75A9-4176-84D9-2CF485A670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267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8C973-C8F1-45B2-B7CE-7B62EA400E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Mini-project-I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92EF3-11A0-4EA0-94C8-611636C219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Calgary, 2021-March-04</a:t>
            </a:r>
          </a:p>
        </p:txBody>
      </p:sp>
    </p:spTree>
    <p:extLst>
      <p:ext uri="{BB962C8B-B14F-4D97-AF65-F5344CB8AC3E}">
        <p14:creationId xmlns:p14="http://schemas.microsoft.com/office/powerpoint/2010/main" val="759752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9D433D-B74D-496F-80F9-903B71E3A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9" y="2766991"/>
            <a:ext cx="6234044" cy="3698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F41997-E209-4F0A-AC1C-02CF57633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74" y="18255"/>
            <a:ext cx="12132826" cy="1325563"/>
          </a:xfrm>
        </p:spPr>
        <p:txBody>
          <a:bodyPr/>
          <a:lstStyle/>
          <a:p>
            <a:r>
              <a:rPr lang="en-CA" dirty="0">
                <a:latin typeface="-apple-system"/>
              </a:rPr>
              <a:t>Results – </a:t>
            </a:r>
            <a:r>
              <a:rPr lang="en-CA" b="0" i="0" dirty="0">
                <a:effectLst/>
                <a:latin typeface="-apple-system"/>
              </a:rPr>
              <a:t>BikePoints operated by TFL, total docks?</a:t>
            </a:r>
            <a:endParaRPr lang="en-CA" sz="44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A89920-F99C-4D70-94DF-E45BE178D65A}"/>
              </a:ext>
            </a:extLst>
          </p:cNvPr>
          <p:cNvSpPr/>
          <p:nvPr/>
        </p:nvSpPr>
        <p:spPr>
          <a:xfrm>
            <a:off x="241299" y="1407318"/>
            <a:ext cx="2482027" cy="914400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000" dirty="0"/>
              <a:t>BikePoint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678F1-3465-4D71-BBDA-EDCD7A908B63}"/>
              </a:ext>
            </a:extLst>
          </p:cNvPr>
          <p:cNvSpPr txBox="1"/>
          <p:nvPr/>
        </p:nvSpPr>
        <p:spPr>
          <a:xfrm>
            <a:off x="2879724" y="1860053"/>
            <a:ext cx="912393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200" i="1" dirty="0">
                <a:solidFill>
                  <a:srgbClr val="0070C0"/>
                </a:solidFill>
              </a:rPr>
              <a:t>url = "https://api.tfl.gov.uk/BikePoint/ [additionalProperties][8][value]"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AD311-BEC2-472E-8BD3-250B40B7834A}"/>
              </a:ext>
            </a:extLst>
          </p:cNvPr>
          <p:cNvSpPr txBox="1"/>
          <p:nvPr/>
        </p:nvSpPr>
        <p:spPr>
          <a:xfrm>
            <a:off x="7518400" y="2807175"/>
            <a:ext cx="40259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CA" sz="3000" i="1" dirty="0"/>
              <a:t>Around 792 BikePoints are operated by Transport For London.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CA" sz="3000" i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CA" sz="3000" i="1" dirty="0"/>
              <a:t>With a total of 21,051 docks</a:t>
            </a:r>
          </a:p>
          <a:p>
            <a:endParaRPr lang="en-CA" sz="3000" dirty="0"/>
          </a:p>
          <a:p>
            <a:endParaRPr lang="en-CA" sz="3000" dirty="0"/>
          </a:p>
        </p:txBody>
      </p:sp>
    </p:spTree>
    <p:extLst>
      <p:ext uri="{BB962C8B-B14F-4D97-AF65-F5344CB8AC3E}">
        <p14:creationId xmlns:p14="http://schemas.microsoft.com/office/powerpoint/2010/main" val="1523607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1997-E209-4F0A-AC1C-02CF57633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74" y="18255"/>
            <a:ext cx="12132826" cy="1325563"/>
          </a:xfrm>
        </p:spPr>
        <p:txBody>
          <a:bodyPr/>
          <a:lstStyle/>
          <a:p>
            <a:r>
              <a:rPr lang="en-CA" dirty="0">
                <a:latin typeface="-apple-system"/>
              </a:rPr>
              <a:t>Results – </a:t>
            </a:r>
            <a:r>
              <a:rPr lang="en-CA" sz="4000" b="0" i="0" dirty="0">
                <a:effectLst/>
                <a:latin typeface="-apple-system"/>
              </a:rPr>
              <a:t>How many tube and bus lines are in London?</a:t>
            </a:r>
            <a:endParaRPr lang="en-CA" sz="4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A89920-F99C-4D70-94DF-E45BE178D65A}"/>
              </a:ext>
            </a:extLst>
          </p:cNvPr>
          <p:cNvSpPr/>
          <p:nvPr/>
        </p:nvSpPr>
        <p:spPr>
          <a:xfrm>
            <a:off x="241299" y="1407318"/>
            <a:ext cx="2482027" cy="914400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000" dirty="0"/>
              <a:t>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678F1-3465-4D71-BBDA-EDCD7A908B63}"/>
              </a:ext>
            </a:extLst>
          </p:cNvPr>
          <p:cNvSpPr txBox="1"/>
          <p:nvPr/>
        </p:nvSpPr>
        <p:spPr>
          <a:xfrm>
            <a:off x="2879724" y="1860053"/>
            <a:ext cx="912393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200" i="1" dirty="0">
                <a:solidFill>
                  <a:srgbClr val="0070C0"/>
                </a:solidFill>
              </a:rPr>
              <a:t>url = "https://api.tfl.gov.uk/Line/Mode/  [bus/tube]"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AD311-BEC2-472E-8BD3-250B40B7834A}"/>
              </a:ext>
            </a:extLst>
          </p:cNvPr>
          <p:cNvSpPr txBox="1"/>
          <p:nvPr/>
        </p:nvSpPr>
        <p:spPr>
          <a:xfrm>
            <a:off x="8966200" y="3370254"/>
            <a:ext cx="258886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CA" sz="3000" i="1" dirty="0"/>
              <a:t>11 Tube Lines</a:t>
            </a:r>
          </a:p>
          <a:p>
            <a:endParaRPr lang="en-CA" sz="3000" i="1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CA" sz="3000" i="1" dirty="0"/>
              <a:t>679 Bus Lines</a:t>
            </a:r>
          </a:p>
          <a:p>
            <a:endParaRPr lang="en-CA" sz="3000" dirty="0"/>
          </a:p>
          <a:p>
            <a:endParaRPr lang="en-CA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E1AE35-49DC-45FD-85BB-AE4E5EFF2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603253"/>
            <a:ext cx="5883307" cy="40909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CD02E-BA55-4167-A5B8-DBC04842F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330" y="3039022"/>
            <a:ext cx="1990725" cy="321945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3958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1997-E209-4F0A-AC1C-02CF57633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74" y="18255"/>
            <a:ext cx="12132826" cy="1325563"/>
          </a:xfrm>
        </p:spPr>
        <p:txBody>
          <a:bodyPr/>
          <a:lstStyle/>
          <a:p>
            <a:r>
              <a:rPr lang="en-CA" dirty="0">
                <a:latin typeface="-apple-system"/>
              </a:rPr>
              <a:t>Results – </a:t>
            </a:r>
            <a:r>
              <a:rPr lang="en-CA" sz="4000" b="0" i="0" dirty="0">
                <a:effectLst/>
                <a:latin typeface="-apple-system"/>
              </a:rPr>
              <a:t>How many tube and bus lines are in London?</a:t>
            </a:r>
            <a:endParaRPr lang="en-CA" sz="40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A89920-F99C-4D70-94DF-E45BE178D65A}"/>
              </a:ext>
            </a:extLst>
          </p:cNvPr>
          <p:cNvSpPr/>
          <p:nvPr/>
        </p:nvSpPr>
        <p:spPr>
          <a:xfrm>
            <a:off x="241299" y="1407318"/>
            <a:ext cx="2482027" cy="914400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000" dirty="0"/>
              <a:t>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678F1-3465-4D71-BBDA-EDCD7A908B63}"/>
              </a:ext>
            </a:extLst>
          </p:cNvPr>
          <p:cNvSpPr txBox="1"/>
          <p:nvPr/>
        </p:nvSpPr>
        <p:spPr>
          <a:xfrm>
            <a:off x="2879724" y="1860053"/>
            <a:ext cx="912393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200" i="1" dirty="0">
                <a:solidFill>
                  <a:srgbClr val="0070C0"/>
                </a:solidFill>
              </a:rPr>
              <a:t>url = "https://api.tfl.gov.uk/Line/Victoria/StopPoints/"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AD311-BEC2-472E-8BD3-250B40B7834A}"/>
              </a:ext>
            </a:extLst>
          </p:cNvPr>
          <p:cNvSpPr txBox="1"/>
          <p:nvPr/>
        </p:nvSpPr>
        <p:spPr>
          <a:xfrm>
            <a:off x="9414803" y="3910687"/>
            <a:ext cx="2588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CA" sz="3000" i="1" dirty="0"/>
              <a:t>11 Stations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0342C2-6075-496E-A34F-B96B3B61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25" y="2448227"/>
            <a:ext cx="4235976" cy="424601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2824C1-1A56-4040-907F-9618499596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0" t="14074" r="42454" b="5324"/>
          <a:stretch/>
        </p:blipFill>
        <p:spPr>
          <a:xfrm>
            <a:off x="5579257" y="2437658"/>
            <a:ext cx="3628243" cy="425658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7005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1997-E209-4F0A-AC1C-02CF57633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74" y="18255"/>
            <a:ext cx="12132826" cy="1325563"/>
          </a:xfrm>
        </p:spPr>
        <p:txBody>
          <a:bodyPr>
            <a:normAutofit/>
          </a:bodyPr>
          <a:lstStyle/>
          <a:p>
            <a:r>
              <a:rPr lang="en-CA" dirty="0">
                <a:latin typeface="-apple-system"/>
              </a:rPr>
              <a:t>Results – </a:t>
            </a:r>
            <a:r>
              <a:rPr lang="en-CA" sz="3500" b="0" i="0" dirty="0">
                <a:effectLst/>
                <a:latin typeface="-apple-system"/>
              </a:rPr>
              <a:t>Plan journey from Heathrow Airport to Tower Bridge?</a:t>
            </a:r>
            <a:endParaRPr lang="en-CA" sz="35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A89920-F99C-4D70-94DF-E45BE178D65A}"/>
              </a:ext>
            </a:extLst>
          </p:cNvPr>
          <p:cNvSpPr/>
          <p:nvPr/>
        </p:nvSpPr>
        <p:spPr>
          <a:xfrm>
            <a:off x="241299" y="1407318"/>
            <a:ext cx="2482027" cy="914400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000" dirty="0"/>
              <a:t>Journey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678F1-3465-4D71-BBDA-EDCD7A908B63}"/>
              </a:ext>
            </a:extLst>
          </p:cNvPr>
          <p:cNvSpPr txBox="1"/>
          <p:nvPr/>
        </p:nvSpPr>
        <p:spPr>
          <a:xfrm>
            <a:off x="2879724" y="1860053"/>
            <a:ext cx="91239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i="1" dirty="0">
                <a:solidFill>
                  <a:srgbClr val="0070C0"/>
                </a:solidFill>
              </a:rPr>
              <a:t>url = "https://api.tfl.gov.uk/Journey/</a:t>
            </a:r>
            <a:r>
              <a:rPr lang="en-CA" sz="2000" i="1" dirty="0" err="1">
                <a:solidFill>
                  <a:srgbClr val="0070C0"/>
                </a:solidFill>
              </a:rPr>
              <a:t>JourneyResults</a:t>
            </a:r>
            <a:r>
              <a:rPr lang="en-CA" sz="2000" i="1" dirty="0">
                <a:solidFill>
                  <a:srgbClr val="0070C0"/>
                </a:solidFill>
              </a:rPr>
              <a:t>/TW62GA/to/SE14TW?mode=bus”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AD311-BEC2-472E-8BD3-250B40B7834A}"/>
              </a:ext>
            </a:extLst>
          </p:cNvPr>
          <p:cNvSpPr txBox="1"/>
          <p:nvPr/>
        </p:nvSpPr>
        <p:spPr>
          <a:xfrm>
            <a:off x="8703680" y="5124885"/>
            <a:ext cx="2588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CA" sz="3000" i="1" dirty="0"/>
              <a:t>109 minutes by bus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2BA517-0B0E-40E7-B785-7798D87711A0}"/>
              </a:ext>
            </a:extLst>
          </p:cNvPr>
          <p:cNvSpPr txBox="1"/>
          <p:nvPr/>
        </p:nvSpPr>
        <p:spPr>
          <a:xfrm>
            <a:off x="3000877" y="1417269"/>
            <a:ext cx="6190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0070C0"/>
                </a:solidFill>
              </a:rPr>
              <a:t>#Airport_postcode=TW62GA;  #Tower_post_code=SE14TW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E15289-4E78-4A88-A236-7D6CB1CF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73" y="2593183"/>
            <a:ext cx="7677150" cy="38862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77E3FA-FBB6-4B7C-930A-989A3836D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392" y="2398518"/>
            <a:ext cx="4220405" cy="206096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CDED38-898D-4B11-9DD6-ED8C801AA727}"/>
              </a:ext>
            </a:extLst>
          </p:cNvPr>
          <p:cNvSpPr txBox="1"/>
          <p:nvPr/>
        </p:nvSpPr>
        <p:spPr>
          <a:xfrm>
            <a:off x="9853683" y="3289110"/>
            <a:ext cx="154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Google map</a:t>
            </a:r>
          </a:p>
        </p:txBody>
      </p:sp>
    </p:spTree>
    <p:extLst>
      <p:ext uri="{BB962C8B-B14F-4D97-AF65-F5344CB8AC3E}">
        <p14:creationId xmlns:p14="http://schemas.microsoft.com/office/powerpoint/2010/main" val="77748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1997-E209-4F0A-AC1C-02CF57633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74" y="18255"/>
            <a:ext cx="12132826" cy="1325563"/>
          </a:xfrm>
        </p:spPr>
        <p:txBody>
          <a:bodyPr>
            <a:normAutofit/>
          </a:bodyPr>
          <a:lstStyle/>
          <a:p>
            <a:r>
              <a:rPr lang="en-CA" dirty="0">
                <a:latin typeface="-apple-system"/>
              </a:rPr>
              <a:t>Results – </a:t>
            </a:r>
            <a:r>
              <a:rPr lang="en-CA" sz="3500" b="0" i="0" dirty="0">
                <a:effectLst/>
                <a:latin typeface="-apple-system"/>
              </a:rPr>
              <a:t>Plan journey from Heathrow Airport to Tower Bridge?</a:t>
            </a:r>
            <a:endParaRPr lang="en-CA" sz="35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A89920-F99C-4D70-94DF-E45BE178D65A}"/>
              </a:ext>
            </a:extLst>
          </p:cNvPr>
          <p:cNvSpPr/>
          <p:nvPr/>
        </p:nvSpPr>
        <p:spPr>
          <a:xfrm>
            <a:off x="241299" y="1407318"/>
            <a:ext cx="2482027" cy="914400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000" dirty="0"/>
              <a:t>Journey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678F1-3465-4D71-BBDA-EDCD7A908B63}"/>
              </a:ext>
            </a:extLst>
          </p:cNvPr>
          <p:cNvSpPr txBox="1"/>
          <p:nvPr/>
        </p:nvSpPr>
        <p:spPr>
          <a:xfrm>
            <a:off x="2879724" y="1860053"/>
            <a:ext cx="91239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i="1" dirty="0">
                <a:solidFill>
                  <a:srgbClr val="0070C0"/>
                </a:solidFill>
              </a:rPr>
              <a:t>url = "https://api.tfl.gov.uk/Journey/</a:t>
            </a:r>
            <a:r>
              <a:rPr lang="en-CA" sz="2000" i="1" dirty="0" err="1">
                <a:solidFill>
                  <a:srgbClr val="0070C0"/>
                </a:solidFill>
              </a:rPr>
              <a:t>JourneyResults</a:t>
            </a:r>
            <a:r>
              <a:rPr lang="en-CA" sz="2000" i="1" dirty="0">
                <a:solidFill>
                  <a:srgbClr val="0070C0"/>
                </a:solidFill>
              </a:rPr>
              <a:t>/TW62GA/to/SE14TW?mode=tube”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BAD311-BEC2-472E-8BD3-250B40B7834A}"/>
              </a:ext>
            </a:extLst>
          </p:cNvPr>
          <p:cNvSpPr txBox="1"/>
          <p:nvPr/>
        </p:nvSpPr>
        <p:spPr>
          <a:xfrm>
            <a:off x="8703680" y="5124885"/>
            <a:ext cx="2588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CA" sz="3000" i="1" dirty="0"/>
              <a:t>92 minutes by Tube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2BA517-0B0E-40E7-B785-7798D87711A0}"/>
              </a:ext>
            </a:extLst>
          </p:cNvPr>
          <p:cNvSpPr txBox="1"/>
          <p:nvPr/>
        </p:nvSpPr>
        <p:spPr>
          <a:xfrm>
            <a:off x="3000877" y="1417269"/>
            <a:ext cx="6190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0070C0"/>
                </a:solidFill>
              </a:rPr>
              <a:t>#Airport_postcode=TW62GA;  #Tower_post_code=SE14TW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C072A5-6CBC-4643-A93D-F09D152BB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17" y="2973824"/>
            <a:ext cx="8029575" cy="324802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0895DE-441F-4A8A-A7F9-171AA7DE1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662" y="2408315"/>
            <a:ext cx="3571875" cy="180022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0F73B7-9CE5-4FEA-8417-E0D79AE4C513}"/>
              </a:ext>
            </a:extLst>
          </p:cNvPr>
          <p:cNvSpPr txBox="1"/>
          <p:nvPr/>
        </p:nvSpPr>
        <p:spPr>
          <a:xfrm>
            <a:off x="9853683" y="3289110"/>
            <a:ext cx="154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Google map</a:t>
            </a:r>
          </a:p>
        </p:txBody>
      </p:sp>
    </p:spTree>
    <p:extLst>
      <p:ext uri="{BB962C8B-B14F-4D97-AF65-F5344CB8AC3E}">
        <p14:creationId xmlns:p14="http://schemas.microsoft.com/office/powerpoint/2010/main" val="922908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9B7EA-81DB-4FDA-983F-ED5E1E9E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15B0F-8441-4E88-BDF5-8E9318E61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4400" dirty="0"/>
              <a:t>About presenter</a:t>
            </a:r>
          </a:p>
          <a:p>
            <a:r>
              <a:rPr lang="en-CA" sz="4400" dirty="0"/>
              <a:t>The motivation – Task in Hand</a:t>
            </a:r>
          </a:p>
          <a:p>
            <a:r>
              <a:rPr lang="en-CA" sz="4400" dirty="0"/>
              <a:t>Dataset</a:t>
            </a:r>
          </a:p>
          <a:p>
            <a:r>
              <a:rPr lang="en-CA" sz="4400" dirty="0"/>
              <a:t>Tools</a:t>
            </a:r>
          </a:p>
          <a:p>
            <a:r>
              <a:rPr lang="en-CA" sz="4400" dirty="0"/>
              <a:t>Analysis flow and Results</a:t>
            </a:r>
          </a:p>
          <a:p>
            <a:r>
              <a:rPr lang="en-CA" sz="4400" dirty="0"/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2370618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863FAE0-85C9-45A9-8F81-37B3B15EC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74" t="23148" r="11146" b="24074"/>
          <a:stretch/>
        </p:blipFill>
        <p:spPr>
          <a:xfrm>
            <a:off x="194734" y="2367249"/>
            <a:ext cx="3327591" cy="1799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F41997-E209-4F0A-AC1C-02CF57633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74" y="18255"/>
            <a:ext cx="10515600" cy="1325563"/>
          </a:xfrm>
        </p:spPr>
        <p:txBody>
          <a:bodyPr/>
          <a:lstStyle/>
          <a:p>
            <a:r>
              <a:rPr lang="en-CA" dirty="0"/>
              <a:t>Presenter - Background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A9F3AD-05F9-45A6-9AC7-96F7716BD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100" y="106031"/>
            <a:ext cx="1045726" cy="1188906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287E51-F656-449D-A3A3-313B566192EB}"/>
              </a:ext>
            </a:extLst>
          </p:cNvPr>
          <p:cNvSpPr txBox="1">
            <a:spLocks/>
          </p:cNvSpPr>
          <p:nvPr/>
        </p:nvSpPr>
        <p:spPr>
          <a:xfrm>
            <a:off x="194734" y="1253331"/>
            <a:ext cx="11336866" cy="5498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200" dirty="0"/>
              <a:t>Bachelor degree in Geophysics from Gubkin University – Moscow</a:t>
            </a:r>
          </a:p>
          <a:p>
            <a:r>
              <a:rPr lang="en-CA" sz="2200" dirty="0"/>
              <a:t>Seismic Exploration – Acquisition &amp; Processing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BF0023-6481-47EB-B67C-561A54265A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6" t="9932" r="6575" b="5323"/>
          <a:stretch/>
        </p:blipFill>
        <p:spPr>
          <a:xfrm>
            <a:off x="2933215" y="2998520"/>
            <a:ext cx="1749555" cy="13255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5E6BA6-B47C-45BD-858F-C253A9220F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89" t="27937" r="14431" b="23889"/>
          <a:stretch/>
        </p:blipFill>
        <p:spPr>
          <a:xfrm>
            <a:off x="117068" y="4481366"/>
            <a:ext cx="3500309" cy="17995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80DA8C-4B6C-43C9-882C-4F7E68F15B95}"/>
              </a:ext>
            </a:extLst>
          </p:cNvPr>
          <p:cNvSpPr txBox="1"/>
          <p:nvPr/>
        </p:nvSpPr>
        <p:spPr>
          <a:xfrm>
            <a:off x="356489" y="6389554"/>
            <a:ext cx="19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Acquisition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39E2AB-8E09-4363-B220-5E35C86706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287" t="41298" r="36001" b="34258"/>
          <a:stretch/>
        </p:blipFill>
        <p:spPr>
          <a:xfrm>
            <a:off x="2819843" y="5430807"/>
            <a:ext cx="1976300" cy="12978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61334B-C45A-406B-8E19-CB4E32385901}"/>
              </a:ext>
            </a:extLst>
          </p:cNvPr>
          <p:cNvSpPr txBox="1"/>
          <p:nvPr/>
        </p:nvSpPr>
        <p:spPr>
          <a:xfrm>
            <a:off x="7318898" y="6373498"/>
            <a:ext cx="371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Processing &amp; Interpretation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ABF5EF-F044-4DD9-A669-D6838AC1F692}"/>
              </a:ext>
            </a:extLst>
          </p:cNvPr>
          <p:cNvSpPr/>
          <p:nvPr/>
        </p:nvSpPr>
        <p:spPr>
          <a:xfrm>
            <a:off x="59174" y="2108200"/>
            <a:ext cx="4736969" cy="47315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AC010F9-4C47-4399-84C6-54C3B67EF0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718" t="27937" r="48723" b="20810"/>
          <a:stretch/>
        </p:blipFill>
        <p:spPr>
          <a:xfrm>
            <a:off x="5332179" y="2319411"/>
            <a:ext cx="3456221" cy="395369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8E8911B-0AAC-4577-9329-D8D62E01CDBB}"/>
              </a:ext>
            </a:extLst>
          </p:cNvPr>
          <p:cNvSpPr/>
          <p:nvPr/>
        </p:nvSpPr>
        <p:spPr>
          <a:xfrm>
            <a:off x="5027374" y="2108200"/>
            <a:ext cx="7047558" cy="47315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2B1D595-5E7A-48F4-A568-EABD8C71B5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61" t="8529" r="2147" b="6831"/>
          <a:stretch/>
        </p:blipFill>
        <p:spPr>
          <a:xfrm>
            <a:off x="8788400" y="3101247"/>
            <a:ext cx="3133291" cy="213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24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1997-E209-4F0A-AC1C-02CF57633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74" y="18255"/>
            <a:ext cx="10515600" cy="1325563"/>
          </a:xfrm>
        </p:spPr>
        <p:txBody>
          <a:bodyPr/>
          <a:lstStyle/>
          <a:p>
            <a:r>
              <a:rPr lang="en-CA" dirty="0"/>
              <a:t>The Motivation – Task in Hand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B0F30-2A69-4E02-96AE-526858389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384" y="1500614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CA" sz="3600" dirty="0"/>
              <a:t>APIs in Python</a:t>
            </a:r>
          </a:p>
          <a:p>
            <a:pPr lvl="1"/>
            <a:r>
              <a:rPr lang="en-CA" sz="3600" dirty="0"/>
              <a:t>HTTP requests</a:t>
            </a:r>
          </a:p>
          <a:p>
            <a:pPr lvl="1"/>
            <a:r>
              <a:rPr lang="en-CA" sz="3600" dirty="0"/>
              <a:t>Python Packages.</a:t>
            </a:r>
          </a:p>
          <a:p>
            <a:pPr lvl="1"/>
            <a:r>
              <a:rPr lang="en-CA" sz="3600" dirty="0"/>
              <a:t>Dealing with environmental variables.</a:t>
            </a:r>
          </a:p>
          <a:p>
            <a:pPr lvl="1"/>
            <a:r>
              <a:rPr lang="en-CA" sz="3600" dirty="0"/>
              <a:t>Getting and reviewing the gathered data.</a:t>
            </a:r>
          </a:p>
          <a:p>
            <a:pPr lvl="1"/>
            <a:r>
              <a:rPr lang="en-CA" sz="3600" dirty="0"/>
              <a:t>Dealing with nested structures while extracting info from the data. </a:t>
            </a:r>
          </a:p>
          <a:p>
            <a:pPr lvl="1"/>
            <a:r>
              <a:rPr lang="en-CA" sz="3600" dirty="0"/>
              <a:t>Learning while doing mistakes.</a:t>
            </a:r>
          </a:p>
          <a:p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D50624-3428-48C1-A864-F3660C9E8EB4}"/>
              </a:ext>
            </a:extLst>
          </p:cNvPr>
          <p:cNvSpPr txBox="1"/>
          <p:nvPr/>
        </p:nvSpPr>
        <p:spPr>
          <a:xfrm>
            <a:off x="66369" y="6008748"/>
            <a:ext cx="12125631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24292E"/>
                </a:solidFill>
                <a:effectLst/>
                <a:latin typeface="-apple-system"/>
              </a:rPr>
              <a:t>The main goal of this project is to practice different HTTP requests and extracting values from complex lists and nested dictionaries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946912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1997-E209-4F0A-AC1C-02CF57633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74" y="18255"/>
            <a:ext cx="10515600" cy="1325563"/>
          </a:xfrm>
        </p:spPr>
        <p:txBody>
          <a:bodyPr/>
          <a:lstStyle/>
          <a:p>
            <a:r>
              <a:rPr lang="en-CA" dirty="0"/>
              <a:t>Dataset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2F3A4A8E-39FB-4CA4-8E9A-8668D9F86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13" r="49991" b="79297"/>
          <a:stretch/>
        </p:blipFill>
        <p:spPr>
          <a:xfrm>
            <a:off x="2902701" y="1029395"/>
            <a:ext cx="6030997" cy="10595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13B2B2A-F1B5-4FE4-A103-7602B316B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47" r="21151" b="54712"/>
          <a:stretch/>
        </p:blipFill>
        <p:spPr>
          <a:xfrm>
            <a:off x="342940" y="2555181"/>
            <a:ext cx="11506120" cy="5448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93829F74-8B5C-4AA2-8E68-66A93D468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10" t="40447" r="82979" b="54968"/>
          <a:stretch/>
        </p:blipFill>
        <p:spPr>
          <a:xfrm>
            <a:off x="857719" y="3240536"/>
            <a:ext cx="1310245" cy="651569"/>
          </a:xfrm>
          <a:ln>
            <a:noFill/>
          </a:ln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DAE61599-5930-4C4E-BD20-E93479B4F9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18" t="40802" r="28064" b="54908"/>
          <a:stretch/>
        </p:blipFill>
        <p:spPr>
          <a:xfrm>
            <a:off x="982173" y="3911611"/>
            <a:ext cx="1243122" cy="631164"/>
          </a:xfrm>
          <a:prstGeom prst="rect">
            <a:avLst/>
          </a:prstGeom>
          <a:ln>
            <a:noFill/>
          </a:ln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ED127483-08C8-49A4-9E43-A5507B90C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14" t="40422" r="75670" b="54882"/>
          <a:stretch/>
        </p:blipFill>
        <p:spPr>
          <a:xfrm>
            <a:off x="957421" y="4492725"/>
            <a:ext cx="1325879" cy="715079"/>
          </a:xfrm>
          <a:prstGeom prst="rect">
            <a:avLst/>
          </a:prstGeom>
          <a:ln>
            <a:noFill/>
          </a:ln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F67A6DFF-17E6-40EE-8E3E-13606DAF5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35" t="40795" r="64427" b="54339"/>
          <a:stretch/>
        </p:blipFill>
        <p:spPr>
          <a:xfrm>
            <a:off x="1057846" y="5162686"/>
            <a:ext cx="1110118" cy="772773"/>
          </a:xfrm>
          <a:prstGeom prst="rect">
            <a:avLst/>
          </a:prstGeom>
          <a:ln>
            <a:noFill/>
          </a:ln>
        </p:spPr>
      </p:pic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76B7F6A6-92B0-4BCC-A503-2B11CE579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1" t="40539" r="69383" b="54595"/>
          <a:stretch/>
        </p:blipFill>
        <p:spPr>
          <a:xfrm>
            <a:off x="1096224" y="5856141"/>
            <a:ext cx="1129071" cy="715079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24DD9B9-35C8-415A-943A-BC899E110962}"/>
              </a:ext>
            </a:extLst>
          </p:cNvPr>
          <p:cNvSpPr txBox="1"/>
          <p:nvPr/>
        </p:nvSpPr>
        <p:spPr>
          <a:xfrm>
            <a:off x="2300233" y="3404025"/>
            <a:ext cx="619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New Johnson"/>
              </a:rPr>
              <a:t>Gets </a:t>
            </a:r>
            <a:r>
              <a:rPr lang="en-US" b="1" i="0" dirty="0">
                <a:solidFill>
                  <a:srgbClr val="333333"/>
                </a:solidFill>
                <a:effectLst/>
                <a:latin typeface="New Johnson"/>
              </a:rPr>
              <a:t>air quality data feed</a:t>
            </a:r>
            <a:r>
              <a:rPr lang="en-US" b="0" i="0" dirty="0">
                <a:solidFill>
                  <a:srgbClr val="333333"/>
                </a:solidFill>
                <a:effectLst/>
                <a:latin typeface="New Johnson"/>
              </a:rPr>
              <a:t>  [Weather Forecast]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5934AE-237C-4BAD-96E6-FBBA01E083A0}"/>
              </a:ext>
            </a:extLst>
          </p:cNvPr>
          <p:cNvSpPr txBox="1"/>
          <p:nvPr/>
        </p:nvSpPr>
        <p:spPr>
          <a:xfrm>
            <a:off x="2300232" y="4682531"/>
            <a:ext cx="9248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New Johnson"/>
              </a:rPr>
              <a:t>Gets all </a:t>
            </a:r>
            <a:r>
              <a:rPr lang="en-US" b="1" i="0" dirty="0">
                <a:solidFill>
                  <a:srgbClr val="333333"/>
                </a:solidFill>
                <a:effectLst/>
                <a:latin typeface="New Johnson"/>
              </a:rPr>
              <a:t>bike point locations </a:t>
            </a:r>
            <a:r>
              <a:rPr lang="en-US" b="0" i="0" dirty="0">
                <a:solidFill>
                  <a:srgbClr val="333333"/>
                </a:solidFill>
                <a:effectLst/>
                <a:latin typeface="New Johnson"/>
              </a:rPr>
              <a:t>[Locations, number of Docks and status: empty; number of bikes]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75F837-A811-42D6-81D6-E3E56172487F}"/>
              </a:ext>
            </a:extLst>
          </p:cNvPr>
          <p:cNvSpPr txBox="1"/>
          <p:nvPr/>
        </p:nvSpPr>
        <p:spPr>
          <a:xfrm>
            <a:off x="2300233" y="3920067"/>
            <a:ext cx="9248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New Johnson"/>
              </a:rPr>
              <a:t>Gets the list of available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ew Johnson"/>
              </a:rPr>
              <a:t>StopPoint</a:t>
            </a:r>
            <a:r>
              <a:rPr lang="en-US" b="0" i="0" dirty="0">
                <a:solidFill>
                  <a:srgbClr val="333333"/>
                </a:solidFill>
                <a:effectLst/>
                <a:latin typeface="New Johnson"/>
              </a:rPr>
              <a:t> additional information categories [</a:t>
            </a:r>
            <a:r>
              <a:rPr lang="en-US" b="1" i="0" dirty="0">
                <a:solidFill>
                  <a:srgbClr val="333333"/>
                </a:solidFill>
                <a:effectLst/>
                <a:latin typeface="New Johnson"/>
              </a:rPr>
              <a:t>Modes of Transport: Bus, tube, etc..]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9A0A07-C60B-4697-A508-427CEDB7AC1B}"/>
              </a:ext>
            </a:extLst>
          </p:cNvPr>
          <p:cNvSpPr txBox="1"/>
          <p:nvPr/>
        </p:nvSpPr>
        <p:spPr>
          <a:xfrm>
            <a:off x="2300232" y="5343397"/>
            <a:ext cx="8900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New Johnson"/>
              </a:rPr>
              <a:t>Gets a </a:t>
            </a:r>
            <a:r>
              <a:rPr lang="en-US" b="1" i="0" dirty="0">
                <a:solidFill>
                  <a:srgbClr val="333333"/>
                </a:solidFill>
                <a:effectLst/>
                <a:latin typeface="New Johnson"/>
              </a:rPr>
              <a:t>list of valid services</a:t>
            </a:r>
            <a:r>
              <a:rPr lang="en-US" b="0" i="0" dirty="0">
                <a:solidFill>
                  <a:srgbClr val="333333"/>
                </a:solidFill>
                <a:effectLst/>
                <a:latin typeface="New Johnson"/>
              </a:rPr>
              <a:t>, routes, lines, stations per line, modes [tubes, bus, etc..],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New Johnson"/>
              </a:rPr>
              <a:t>etc</a:t>
            </a:r>
            <a:endParaRPr lang="en-US" b="0" i="0" dirty="0">
              <a:solidFill>
                <a:srgbClr val="333333"/>
              </a:solidFill>
              <a:effectLst/>
              <a:latin typeface="New Johnson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B75846-24A3-4F42-A55C-F2C5ABF43A05}"/>
              </a:ext>
            </a:extLst>
          </p:cNvPr>
          <p:cNvSpPr txBox="1"/>
          <p:nvPr/>
        </p:nvSpPr>
        <p:spPr>
          <a:xfrm>
            <a:off x="2300233" y="5924889"/>
            <a:ext cx="9112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New Johnson"/>
              </a:rPr>
              <a:t>Gets a list of all of the available </a:t>
            </a:r>
            <a:r>
              <a:rPr lang="en-US" b="1" i="0" dirty="0">
                <a:solidFill>
                  <a:srgbClr val="333333"/>
                </a:solidFill>
                <a:effectLst/>
                <a:latin typeface="New Johnson"/>
              </a:rPr>
              <a:t>journey planner </a:t>
            </a:r>
            <a:r>
              <a:rPr lang="en-US" b="0" i="0" dirty="0">
                <a:solidFill>
                  <a:srgbClr val="333333"/>
                </a:solidFill>
                <a:effectLst/>
                <a:latin typeface="New Johnson"/>
              </a:rPr>
              <a:t>modes and allows performing a Journey planner search.</a:t>
            </a:r>
          </a:p>
        </p:txBody>
      </p:sp>
    </p:spTree>
    <p:extLst>
      <p:ext uri="{BB962C8B-B14F-4D97-AF65-F5344CB8AC3E}">
        <p14:creationId xmlns:p14="http://schemas.microsoft.com/office/powerpoint/2010/main" val="3249432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1997-E209-4F0A-AC1C-02CF57633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74" y="18255"/>
            <a:ext cx="10515600" cy="1325563"/>
          </a:xfrm>
        </p:spPr>
        <p:txBody>
          <a:bodyPr/>
          <a:lstStyle/>
          <a:p>
            <a:r>
              <a:rPr lang="en-CA" dirty="0"/>
              <a:t>Tools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2F3A4A8E-39FB-4CA4-8E9A-8668D9F86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13" r="49991" b="79297"/>
          <a:stretch/>
        </p:blipFill>
        <p:spPr>
          <a:xfrm>
            <a:off x="465574" y="1230280"/>
            <a:ext cx="4393322" cy="7718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3E5542-4329-4E66-B0B5-A4204865F169}"/>
              </a:ext>
            </a:extLst>
          </p:cNvPr>
          <p:cNvSpPr txBox="1"/>
          <p:nvPr/>
        </p:nvSpPr>
        <p:spPr>
          <a:xfrm>
            <a:off x="4931908" y="1293016"/>
            <a:ext cx="157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-Data Load</a:t>
            </a:r>
          </a:p>
          <a:p>
            <a:r>
              <a:rPr lang="en-CA" dirty="0"/>
              <a:t>-API request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33DFCB7-C6CA-494B-834E-CF92D9FF1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163" y="2731869"/>
            <a:ext cx="2214763" cy="646331"/>
          </a:xfrm>
          <a:prstGeom prst="rect">
            <a:avLst/>
          </a:prstGeom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FEEA8A4-2A2F-4FE0-AD55-54863E7CCD34}"/>
              </a:ext>
            </a:extLst>
          </p:cNvPr>
          <p:cNvSpPr txBox="1"/>
          <p:nvPr/>
        </p:nvSpPr>
        <p:spPr>
          <a:xfrm>
            <a:off x="5142594" y="2731869"/>
            <a:ext cx="157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-Display</a:t>
            </a:r>
          </a:p>
          <a:p>
            <a:r>
              <a:rPr lang="en-CA" dirty="0"/>
              <a:t>-Fetch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777F1E-1C8E-4705-B2FC-353712DD1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544" y="5297850"/>
            <a:ext cx="1874230" cy="117139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9ABB6F6-43EA-48B1-84BF-2E869C0CF2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0"/>
          <a:stretch/>
        </p:blipFill>
        <p:spPr>
          <a:xfrm>
            <a:off x="5450324" y="3511002"/>
            <a:ext cx="1730260" cy="1792224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C3B334E-8367-42AA-B1B2-11D3BD544CEA}"/>
              </a:ext>
            </a:extLst>
          </p:cNvPr>
          <p:cNvCxnSpPr>
            <a:cxnSpLocks/>
            <a:stCxn id="10" idx="2"/>
            <a:endCxn id="23" idx="1"/>
          </p:cNvCxnSpPr>
          <p:nvPr/>
        </p:nvCxnSpPr>
        <p:spPr>
          <a:xfrm rot="16200000" flipH="1">
            <a:off x="2288224" y="2376096"/>
            <a:ext cx="1052950" cy="3049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B37E584-1406-4A7D-92E8-66CF393D0E59}"/>
              </a:ext>
            </a:extLst>
          </p:cNvPr>
          <p:cNvCxnSpPr>
            <a:stCxn id="23" idx="2"/>
            <a:endCxn id="29" idx="1"/>
          </p:cNvCxnSpPr>
          <p:nvPr/>
        </p:nvCxnSpPr>
        <p:spPr>
          <a:xfrm rot="16200000" flipH="1">
            <a:off x="4247977" y="3204767"/>
            <a:ext cx="1028914" cy="13757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1B4EDAA-3378-4F89-9DF9-61F818BE24C7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7150492" y="4468188"/>
            <a:ext cx="449294" cy="21193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2B3CEF83-B471-4090-A9DC-38B1D5087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0584" y="3899907"/>
            <a:ext cx="28860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11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3DC045-85CA-45F3-94AF-4A99DF6F8946}"/>
              </a:ext>
            </a:extLst>
          </p:cNvPr>
          <p:cNvSpPr txBox="1">
            <a:spLocks/>
          </p:cNvSpPr>
          <p:nvPr/>
        </p:nvSpPr>
        <p:spPr>
          <a:xfrm>
            <a:off x="59174" y="1825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/>
              <a:t>Analysis flow and Results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86C04B-BBC7-461F-AAF7-6A64856B5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343818"/>
            <a:ext cx="5392346" cy="4657583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5DF19EB-7DC1-4280-A8C2-C0538E3642A3}"/>
              </a:ext>
            </a:extLst>
          </p:cNvPr>
          <p:cNvCxnSpPr>
            <a:cxnSpLocks/>
          </p:cNvCxnSpPr>
          <p:nvPr/>
        </p:nvCxnSpPr>
        <p:spPr>
          <a:xfrm flipV="1">
            <a:off x="6408346" y="3429000"/>
            <a:ext cx="1516454" cy="1270000"/>
          </a:xfrm>
          <a:prstGeom prst="bentConnector3">
            <a:avLst/>
          </a:prstGeom>
          <a:ln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7B108A-1189-4951-9517-813BD8309074}"/>
              </a:ext>
            </a:extLst>
          </p:cNvPr>
          <p:cNvSpPr/>
          <p:nvPr/>
        </p:nvSpPr>
        <p:spPr>
          <a:xfrm>
            <a:off x="8212854" y="1452958"/>
            <a:ext cx="2222500" cy="46513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>
                <a:solidFill>
                  <a:srgbClr val="7030A0"/>
                </a:solidFill>
              </a:rPr>
              <a:t>Environment Variables set up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630B9F-CAB8-4519-B551-00380E336A55}"/>
              </a:ext>
            </a:extLst>
          </p:cNvPr>
          <p:cNvSpPr/>
          <p:nvPr/>
        </p:nvSpPr>
        <p:spPr>
          <a:xfrm>
            <a:off x="8225554" y="2038747"/>
            <a:ext cx="2222500" cy="596502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>
                <a:solidFill>
                  <a:srgbClr val="7030A0"/>
                </a:solidFill>
              </a:rPr>
              <a:t>Import of libraries</a:t>
            </a:r>
          </a:p>
          <a:p>
            <a:pPr algn="ctr"/>
            <a:r>
              <a:rPr lang="en-CA" i="1" dirty="0">
                <a:solidFill>
                  <a:srgbClr val="7030A0"/>
                </a:solidFill>
              </a:rPr>
              <a:t>Requests/</a:t>
            </a:r>
            <a:r>
              <a:rPr lang="en-CA" i="1" dirty="0" err="1">
                <a:solidFill>
                  <a:srgbClr val="7030A0"/>
                </a:solidFill>
              </a:rPr>
              <a:t>os</a:t>
            </a:r>
            <a:r>
              <a:rPr lang="en-CA" i="1" dirty="0">
                <a:solidFill>
                  <a:srgbClr val="7030A0"/>
                </a:solidFill>
              </a:rPr>
              <a:t>/JSON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26627B6-618F-432A-AA6C-008931A6AEBD}"/>
              </a:ext>
            </a:extLst>
          </p:cNvPr>
          <p:cNvSpPr/>
          <p:nvPr/>
        </p:nvSpPr>
        <p:spPr>
          <a:xfrm>
            <a:off x="8225554" y="2749549"/>
            <a:ext cx="2222500" cy="46513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>
                <a:solidFill>
                  <a:srgbClr val="7030A0"/>
                </a:solidFill>
              </a:rPr>
              <a:t>Create the URL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CDDAA65-480B-4B29-9EBC-3CE50FD1F56E}"/>
              </a:ext>
            </a:extLst>
          </p:cNvPr>
          <p:cNvSpPr/>
          <p:nvPr/>
        </p:nvSpPr>
        <p:spPr>
          <a:xfrm>
            <a:off x="8225554" y="3320651"/>
            <a:ext cx="2222500" cy="46513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>
                <a:solidFill>
                  <a:srgbClr val="7030A0"/>
                </a:solidFill>
              </a:rPr>
              <a:t>Request the data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7F93F4E-C775-4055-980C-B28B874ABBD2}"/>
              </a:ext>
            </a:extLst>
          </p:cNvPr>
          <p:cNvSpPr/>
          <p:nvPr/>
        </p:nvSpPr>
        <p:spPr>
          <a:xfrm>
            <a:off x="8225554" y="3904453"/>
            <a:ext cx="2222500" cy="80208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>
                <a:solidFill>
                  <a:srgbClr val="7030A0"/>
                </a:solidFill>
              </a:rPr>
              <a:t>QC Requests status &amp; </a:t>
            </a:r>
          </a:p>
          <a:p>
            <a:pPr algn="ctr"/>
            <a:r>
              <a:rPr lang="en-CA" i="1" dirty="0">
                <a:solidFill>
                  <a:srgbClr val="7030A0"/>
                </a:solidFill>
              </a:rPr>
              <a:t>Display results JSON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8CCDB46-ECC6-4209-8CEF-BC78254F6451}"/>
              </a:ext>
            </a:extLst>
          </p:cNvPr>
          <p:cNvSpPr/>
          <p:nvPr/>
        </p:nvSpPr>
        <p:spPr>
          <a:xfrm>
            <a:off x="8225554" y="4810516"/>
            <a:ext cx="2222500" cy="607223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>
                <a:solidFill>
                  <a:srgbClr val="7030A0"/>
                </a:solidFill>
              </a:rPr>
              <a:t>Extract the info from the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2F88DD-8834-4A95-8DF6-8E3AD6A03C2F}"/>
              </a:ext>
            </a:extLst>
          </p:cNvPr>
          <p:cNvSpPr/>
          <p:nvPr/>
        </p:nvSpPr>
        <p:spPr>
          <a:xfrm>
            <a:off x="7924800" y="1267618"/>
            <a:ext cx="2823724" cy="43307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i="1"/>
          </a:p>
        </p:txBody>
      </p:sp>
    </p:spTree>
    <p:extLst>
      <p:ext uri="{BB962C8B-B14F-4D97-AF65-F5344CB8AC3E}">
        <p14:creationId xmlns:p14="http://schemas.microsoft.com/office/powerpoint/2010/main" val="316379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1997-E209-4F0A-AC1C-02CF57633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74" y="18255"/>
            <a:ext cx="10515600" cy="1325563"/>
          </a:xfrm>
        </p:spPr>
        <p:txBody>
          <a:bodyPr/>
          <a:lstStyle/>
          <a:p>
            <a:r>
              <a:rPr lang="en-CA" dirty="0">
                <a:latin typeface="-apple-system"/>
              </a:rPr>
              <a:t>Results - </a:t>
            </a:r>
            <a:r>
              <a:rPr lang="en-CA" b="0" i="0" dirty="0">
                <a:effectLst/>
                <a:latin typeface="-apple-system"/>
              </a:rPr>
              <a:t>AirQuality predictions for tomorrow</a:t>
            </a:r>
            <a:endParaRPr lang="en-CA" sz="44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A89920-F99C-4D70-94DF-E45BE178D65A}"/>
              </a:ext>
            </a:extLst>
          </p:cNvPr>
          <p:cNvSpPr/>
          <p:nvPr/>
        </p:nvSpPr>
        <p:spPr>
          <a:xfrm>
            <a:off x="241299" y="1407318"/>
            <a:ext cx="2482027" cy="914400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000" dirty="0"/>
              <a:t>AirQuality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678F1-3465-4D71-BBDA-EDCD7A908B63}"/>
              </a:ext>
            </a:extLst>
          </p:cNvPr>
          <p:cNvSpPr txBox="1"/>
          <p:nvPr/>
        </p:nvSpPr>
        <p:spPr>
          <a:xfrm>
            <a:off x="2879724" y="1860053"/>
            <a:ext cx="912393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200" i="1" dirty="0">
                <a:solidFill>
                  <a:srgbClr val="0070C0"/>
                </a:solidFill>
              </a:rPr>
              <a:t>url = "https://api.tfl.gov.uk/AirQuality/ [currentForecast/forecastText]"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2EAF4CE1-DF06-4AC5-B2D1-F38DD75D1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137" y="2612680"/>
            <a:ext cx="11637526" cy="38472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Friday forecast to be dry with periods of sunshine and continued northern air feed.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Dry with sunny spells on Saturday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The expected northerly air flow should ensure a clean air feed and good dispersion of any locally produced pollutants.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Air Pollution is expected to remain Low for the following pollutants: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2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Nitrogen Dioxide;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2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Ozone;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2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PM10 Particulate;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2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PM2.5 Particulate;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sz="2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Sulphur Dioxide']</a:t>
            </a:r>
            <a:r>
              <a:rPr kumimoji="0" lang="en-US" altLang="en-US" sz="2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5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401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1997-E209-4F0A-AC1C-02CF57633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74" y="18255"/>
            <a:ext cx="10515600" cy="1325563"/>
          </a:xfrm>
        </p:spPr>
        <p:txBody>
          <a:bodyPr/>
          <a:lstStyle/>
          <a:p>
            <a:r>
              <a:rPr lang="en-CA" dirty="0">
                <a:latin typeface="-apple-system"/>
              </a:rPr>
              <a:t>Results – </a:t>
            </a:r>
            <a:r>
              <a:rPr lang="en-CA" b="0" i="0" dirty="0">
                <a:effectLst/>
                <a:latin typeface="-apple-system"/>
              </a:rPr>
              <a:t>Modes of Transport</a:t>
            </a:r>
            <a:endParaRPr lang="en-CA" sz="44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A89920-F99C-4D70-94DF-E45BE178D65A}"/>
              </a:ext>
            </a:extLst>
          </p:cNvPr>
          <p:cNvSpPr/>
          <p:nvPr/>
        </p:nvSpPr>
        <p:spPr>
          <a:xfrm>
            <a:off x="241299" y="1407318"/>
            <a:ext cx="2482027" cy="914400"/>
          </a:xfrm>
          <a:prstGeom prst="round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000" dirty="0"/>
              <a:t>ShotPoint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678F1-3465-4D71-BBDA-EDCD7A908B63}"/>
              </a:ext>
            </a:extLst>
          </p:cNvPr>
          <p:cNvSpPr txBox="1"/>
          <p:nvPr/>
        </p:nvSpPr>
        <p:spPr>
          <a:xfrm>
            <a:off x="2879724" y="1860053"/>
            <a:ext cx="912393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200" i="1" dirty="0">
                <a:solidFill>
                  <a:srgbClr val="0070C0"/>
                </a:solidFill>
              </a:rPr>
              <a:t>url = "https://api.tfl.gov.uk/StopPoint/Meta/Modes   [modeName]"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C7F326D-AA39-43AD-A823-AE44598B8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881720"/>
              </p:ext>
            </p:extLst>
          </p:nvPr>
        </p:nvGraphicFramePr>
        <p:xfrm>
          <a:off x="1155700" y="2746671"/>
          <a:ext cx="3746500" cy="3796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300">
                  <a:extLst>
                    <a:ext uri="{9D8B030D-6E8A-4147-A177-3AD203B41FA5}">
                      <a16:colId xmlns:a16="http://schemas.microsoft.com/office/drawing/2014/main" val="1711436270"/>
                    </a:ext>
                  </a:extLst>
                </a:gridCol>
                <a:gridCol w="2997200">
                  <a:extLst>
                    <a:ext uri="{9D8B030D-6E8A-4147-A177-3AD203B41FA5}">
                      <a16:colId xmlns:a16="http://schemas.microsoft.com/office/drawing/2014/main" val="3555350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Transport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53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640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Cable-Car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468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085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096687"/>
                  </a:ext>
                </a:extLst>
              </a:tr>
              <a:tr h="479129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Cycle-Hire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76463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Dlr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44142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Interchange-keep-sitting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1539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Interchange-secure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59333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National-rail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411719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66F64782-35E8-4D85-B00B-13BADCBBA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517521"/>
              </p:ext>
            </p:extLst>
          </p:nvPr>
        </p:nvGraphicFramePr>
        <p:xfrm>
          <a:off x="5568443" y="2807175"/>
          <a:ext cx="3746500" cy="3796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300">
                  <a:extLst>
                    <a:ext uri="{9D8B030D-6E8A-4147-A177-3AD203B41FA5}">
                      <a16:colId xmlns:a16="http://schemas.microsoft.com/office/drawing/2014/main" val="1711436270"/>
                    </a:ext>
                  </a:extLst>
                </a:gridCol>
                <a:gridCol w="2997200">
                  <a:extLst>
                    <a:ext uri="{9D8B030D-6E8A-4147-A177-3AD203B41FA5}">
                      <a16:colId xmlns:a16="http://schemas.microsoft.com/office/drawing/2014/main" val="3555350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Seq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Transport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53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overground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640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Replacement-bus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468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River-bus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085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River-tour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096687"/>
                  </a:ext>
                </a:extLst>
              </a:tr>
              <a:tr h="479129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Taxi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76463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Tflrail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44142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81539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Tube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59333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walking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411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576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653</Words>
  <Application>Microsoft Office PowerPoint</Application>
  <PresentationFormat>Widescreen</PresentationFormat>
  <Paragraphs>126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-apple-system</vt:lpstr>
      <vt:lpstr>Arial</vt:lpstr>
      <vt:lpstr>Calibri</vt:lpstr>
      <vt:lpstr>Calibri Light</vt:lpstr>
      <vt:lpstr>New Johnson</vt:lpstr>
      <vt:lpstr>var(--jp-code-font-family)</vt:lpstr>
      <vt:lpstr>Wingdings</vt:lpstr>
      <vt:lpstr>Office Theme</vt:lpstr>
      <vt:lpstr>Mini-project-I</vt:lpstr>
      <vt:lpstr>Introduction</vt:lpstr>
      <vt:lpstr>Presenter - Background</vt:lpstr>
      <vt:lpstr>The Motivation – Task in Hand</vt:lpstr>
      <vt:lpstr>Dataset</vt:lpstr>
      <vt:lpstr>Tools</vt:lpstr>
      <vt:lpstr>PowerPoint Presentation</vt:lpstr>
      <vt:lpstr>Results - AirQuality predictions for tomorrow</vt:lpstr>
      <vt:lpstr>Results – Modes of Transport</vt:lpstr>
      <vt:lpstr>Results – BikePoints operated by TFL, total docks?</vt:lpstr>
      <vt:lpstr>Results – How many tube and bus lines are in London?</vt:lpstr>
      <vt:lpstr>Results – How many tube and bus lines are in London?</vt:lpstr>
      <vt:lpstr>Results – Plan journey from Heathrow Airport to Tower Bridge?</vt:lpstr>
      <vt:lpstr>Results – Plan journey from Heathrow Airport to Tower Bridge?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Mini-project-I</dc:title>
  <dc:creator>x man</dc:creator>
  <cp:lastModifiedBy>x man</cp:lastModifiedBy>
  <cp:revision>43</cp:revision>
  <dcterms:created xsi:type="dcterms:W3CDTF">2021-01-08T15:35:29Z</dcterms:created>
  <dcterms:modified xsi:type="dcterms:W3CDTF">2021-03-05T04:04:41Z</dcterms:modified>
</cp:coreProperties>
</file>